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0"/>
  </p:notesMasterIdLst>
  <p:sldIdLst>
    <p:sldId id="256" r:id="rId3"/>
    <p:sldId id="257" r:id="rId4"/>
    <p:sldId id="258" r:id="rId5"/>
    <p:sldId id="259" r:id="rId6"/>
    <p:sldId id="260" r:id="rId7"/>
    <p:sldId id="261" r:id="rId8"/>
    <p:sldId id="262" r:id="rId9"/>
  </p:sldIdLst>
  <p:sldSz cx="9144000" cy="5143500" type="screen16x9"/>
  <p:notesSz cx="6858000" cy="9144000"/>
  <p:embeddedFontLst>
    <p:embeddedFont>
      <p:font typeface="Dosis" pitchFamily="2" charset="0"/>
      <p:regular r:id="rId11"/>
      <p:bold r:id="rId12"/>
    </p:embeddedFont>
    <p:embeddedFont>
      <p:font typeface="Nunito" pitchFamily="2" charset="0"/>
      <p:regular r:id="rId13"/>
      <p:bold r:id="rId14"/>
      <p:italic r:id="rId15"/>
      <p:boldItalic r:id="rId16"/>
    </p:embeddedFon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aldiwachid/Predict-Customer-Clicked-Ads-Classification-by-Using-Machine-Learn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Predict Clicked Ads Customer Classification by using Machine Learning</a:t>
            </a:r>
            <a:endParaRPr sz="3180">
              <a:latin typeface="Dosis"/>
              <a:ea typeface="Dosis"/>
              <a:cs typeface="Dosis"/>
              <a:sym typeface="Dosis"/>
            </a:endParaRPr>
          </a:p>
        </p:txBody>
      </p:sp>
      <p:sp>
        <p:nvSpPr>
          <p:cNvPr id="4" name="Google Shape;100;p25">
            <a:extLst>
              <a:ext uri="{FF2B5EF4-FFF2-40B4-BE49-F238E27FC236}">
                <a16:creationId xmlns:a16="http://schemas.microsoft.com/office/drawing/2014/main" id="{12DC105C-1F4D-90D4-840E-0BE95C6C0625}"/>
              </a:ext>
            </a:extLst>
          </p:cNvPr>
          <p:cNvSpPr txBox="1"/>
          <p:nvPr/>
        </p:nvSpPr>
        <p:spPr>
          <a:xfrm>
            <a:off x="5959950" y="489800"/>
            <a:ext cx="2402400" cy="9953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Created by: </a:t>
            </a: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Aldi Wachid Arifin</a:t>
            </a:r>
            <a:endParaRPr lang="en-US"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rPr>
              <a:t>Aldiwac.99@gmail.com </a:t>
            </a:r>
          </a:p>
          <a:p>
            <a:pPr marL="0" marR="0" lvl="0" indent="0" algn="l" rtl="0">
              <a:lnSpc>
                <a:spcPct val="100000"/>
              </a:lnSpc>
              <a:spcBef>
                <a:spcPts val="0"/>
              </a:spcBef>
              <a:spcAft>
                <a:spcPts val="0"/>
              </a:spcAft>
              <a:buClr>
                <a:srgbClr val="000000"/>
              </a:buClr>
              <a:buSzPts val="1100"/>
              <a:buFont typeface="Arial"/>
              <a:buNone/>
            </a:pPr>
            <a:r>
              <a:rPr lang="en-US" sz="1200" dirty="0">
                <a:latin typeface="Dosis"/>
                <a:ea typeface="Dosis"/>
                <a:cs typeface="Dosis"/>
                <a:sym typeface="Dosis"/>
              </a:rPr>
              <a:t>www.linkedin.com/in/aldi-wachid-arifin-393116154/</a:t>
            </a:r>
          </a:p>
        </p:txBody>
      </p:sp>
      <p:sp>
        <p:nvSpPr>
          <p:cNvPr id="5" name="Google Shape;102;p25">
            <a:extLst>
              <a:ext uri="{FF2B5EF4-FFF2-40B4-BE49-F238E27FC236}">
                <a16:creationId xmlns:a16="http://schemas.microsoft.com/office/drawing/2014/main" id="{C03CC867-CF64-CAB0-25CC-149482CEC485}"/>
              </a:ext>
            </a:extLst>
          </p:cNvPr>
          <p:cNvSpPr txBox="1">
            <a:spLocks/>
          </p:cNvSpPr>
          <p:nvPr/>
        </p:nvSpPr>
        <p:spPr>
          <a:xfrm>
            <a:off x="4665149" y="1726175"/>
            <a:ext cx="4297875" cy="22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pPr marL="0" indent="0" algn="just">
              <a:lnSpc>
                <a:spcPct val="95000"/>
              </a:lnSpc>
              <a:spcAft>
                <a:spcPts val="1200"/>
              </a:spcAft>
              <a:buSzPts val="1018"/>
            </a:pPr>
            <a:r>
              <a:rPr lang="en-ID" sz="1217" dirty="0">
                <a:latin typeface="Nunito"/>
                <a:ea typeface="Nunito"/>
                <a:cs typeface="Nunito"/>
                <a:sym typeface="Nunito"/>
              </a:rPr>
              <a:t>Halo, </a:t>
            </a:r>
            <a:r>
              <a:rPr lang="en-ID" sz="1217" dirty="0" err="1">
                <a:latin typeface="Nunito"/>
                <a:ea typeface="Nunito"/>
                <a:cs typeface="Nunito"/>
                <a:sym typeface="Nunito"/>
              </a:rPr>
              <a:t>nama</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Aldi. Saya </a:t>
            </a:r>
            <a:r>
              <a:rPr lang="en-ID" sz="1217" dirty="0" err="1">
                <a:latin typeface="Nunito"/>
                <a:ea typeface="Nunito"/>
                <a:cs typeface="Nunito"/>
                <a:sym typeface="Nunito"/>
              </a:rPr>
              <a:t>seorang</a:t>
            </a:r>
            <a:r>
              <a:rPr lang="en-ID" sz="1217" dirty="0">
                <a:latin typeface="Nunito"/>
                <a:ea typeface="Nunito"/>
                <a:cs typeface="Nunito"/>
                <a:sym typeface="Nunito"/>
              </a:rPr>
              <a:t> Fresh Graduates </a:t>
            </a:r>
            <a:r>
              <a:rPr lang="en-ID" sz="1217" dirty="0" err="1">
                <a:latin typeface="Nunito"/>
                <a:ea typeface="Nunito"/>
                <a:cs typeface="Nunito"/>
                <a:sym typeface="Nunito"/>
              </a:rPr>
              <a:t>dari</a:t>
            </a:r>
            <a:r>
              <a:rPr lang="en-ID" sz="1217" dirty="0">
                <a:latin typeface="Nunito"/>
                <a:ea typeface="Nunito"/>
                <a:cs typeface="Nunito"/>
                <a:sym typeface="Nunito"/>
              </a:rPr>
              <a:t> </a:t>
            </a:r>
            <a:r>
              <a:rPr lang="en-ID" sz="1217" dirty="0" err="1">
                <a:latin typeface="Nunito"/>
                <a:ea typeface="Nunito"/>
                <a:cs typeface="Nunito"/>
                <a:sym typeface="Nunito"/>
              </a:rPr>
              <a:t>Institut</a:t>
            </a:r>
            <a:r>
              <a:rPr lang="en-ID" sz="1217" dirty="0">
                <a:latin typeface="Nunito"/>
                <a:ea typeface="Nunito"/>
                <a:cs typeface="Nunito"/>
                <a:sym typeface="Nunito"/>
              </a:rPr>
              <a:t> </a:t>
            </a:r>
            <a:r>
              <a:rPr lang="en-ID" sz="1217" dirty="0" err="1">
                <a:latin typeface="Nunito"/>
                <a:ea typeface="Nunito"/>
                <a:cs typeface="Nunito"/>
                <a:sym typeface="Nunito"/>
              </a:rPr>
              <a:t>Teknologi</a:t>
            </a:r>
            <a:r>
              <a:rPr lang="en-ID" sz="1217" dirty="0">
                <a:latin typeface="Nunito"/>
                <a:ea typeface="Nunito"/>
                <a:cs typeface="Nunito"/>
                <a:sym typeface="Nunito"/>
              </a:rPr>
              <a:t> Adhi Tama Surabaya </a:t>
            </a:r>
            <a:r>
              <a:rPr lang="en-ID" sz="1217" dirty="0" err="1">
                <a:latin typeface="Nunito"/>
                <a:ea typeface="Nunito"/>
                <a:cs typeface="Nunito"/>
                <a:sym typeface="Nunito"/>
              </a:rPr>
              <a:t>jurusan</a:t>
            </a:r>
            <a:r>
              <a:rPr lang="en-ID" sz="1217" dirty="0">
                <a:latin typeface="Nunito"/>
                <a:ea typeface="Nunito"/>
                <a:cs typeface="Nunito"/>
                <a:sym typeface="Nunito"/>
              </a:rPr>
              <a:t> Teknik </a:t>
            </a:r>
            <a:r>
              <a:rPr lang="en-ID" sz="1217" dirty="0" err="1">
                <a:latin typeface="Nunito"/>
                <a:ea typeface="Nunito"/>
                <a:cs typeface="Nunito"/>
                <a:sym typeface="Nunito"/>
              </a:rPr>
              <a:t>Informatika</a:t>
            </a:r>
            <a:r>
              <a:rPr lang="en-ID" sz="1217" dirty="0">
                <a:latin typeface="Nunito"/>
                <a:ea typeface="Nunito"/>
                <a:cs typeface="Nunito"/>
                <a:sym typeface="Nunito"/>
              </a:rPr>
              <a:t>.</a:t>
            </a:r>
          </a:p>
          <a:p>
            <a:pPr marL="0" indent="0" algn="just">
              <a:lnSpc>
                <a:spcPct val="95000"/>
              </a:lnSpc>
              <a:spcAft>
                <a:spcPts val="1200"/>
              </a:spcAft>
              <a:buSzPts val="1018"/>
            </a:pPr>
            <a:r>
              <a:rPr lang="en-ID" sz="1217" dirty="0" err="1">
                <a:latin typeface="Nunito"/>
                <a:ea typeface="Nunito"/>
                <a:cs typeface="Nunito"/>
                <a:sym typeface="Nunito"/>
              </a:rPr>
              <a:t>Saat</a:t>
            </a:r>
            <a:r>
              <a:rPr lang="en-ID" sz="1217" dirty="0">
                <a:latin typeface="Nunito"/>
                <a:ea typeface="Nunito"/>
                <a:cs typeface="Nunito"/>
                <a:sym typeface="Nunito"/>
              </a:rPr>
              <a:t> </a:t>
            </a:r>
            <a:r>
              <a:rPr lang="en-ID" sz="1217" dirty="0" err="1">
                <a:latin typeface="Nunito"/>
                <a:ea typeface="Nunito"/>
                <a:cs typeface="Nunito"/>
                <a:sym typeface="Nunito"/>
              </a:rPr>
              <a:t>kuliah</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menemukan</a:t>
            </a:r>
            <a:r>
              <a:rPr lang="en-ID" sz="1217" dirty="0">
                <a:latin typeface="Nunito"/>
                <a:ea typeface="Nunito"/>
                <a:cs typeface="Nunito"/>
                <a:sym typeface="Nunito"/>
              </a:rPr>
              <a:t> </a:t>
            </a:r>
            <a:r>
              <a:rPr lang="en-ID" sz="1217" dirty="0" err="1">
                <a:latin typeface="Nunito"/>
                <a:ea typeface="Nunito"/>
                <a:cs typeface="Nunito"/>
                <a:sym typeface="Nunito"/>
              </a:rPr>
              <a:t>ketertarikan</a:t>
            </a:r>
            <a:r>
              <a:rPr lang="en-ID" sz="1217" dirty="0">
                <a:latin typeface="Nunito"/>
                <a:ea typeface="Nunito"/>
                <a:cs typeface="Nunito"/>
                <a:sym typeface="Nunito"/>
              </a:rPr>
              <a:t> yang </a:t>
            </a:r>
            <a:r>
              <a:rPr lang="en-ID" sz="1217" dirty="0" err="1">
                <a:latin typeface="Nunito"/>
                <a:ea typeface="Nunito"/>
                <a:cs typeface="Nunito"/>
                <a:sym typeface="Nunito"/>
              </a:rPr>
              <a:t>lebih</a:t>
            </a:r>
            <a:r>
              <a:rPr lang="en-ID" sz="1217" dirty="0">
                <a:latin typeface="Nunito"/>
                <a:ea typeface="Nunito"/>
                <a:cs typeface="Nunito"/>
                <a:sym typeface="Nunito"/>
              </a:rPr>
              <a:t> pada </a:t>
            </a:r>
            <a:r>
              <a:rPr lang="en-ID" sz="1217" dirty="0" err="1">
                <a:latin typeface="Nunito"/>
                <a:ea typeface="Nunito"/>
                <a:cs typeface="Nunito"/>
                <a:sym typeface="Nunito"/>
              </a:rPr>
              <a:t>pengolahan</a:t>
            </a:r>
            <a:r>
              <a:rPr lang="en-ID" sz="1217" dirty="0">
                <a:latin typeface="Nunito"/>
                <a:ea typeface="Nunito"/>
                <a:cs typeface="Nunito"/>
                <a:sym typeface="Nunito"/>
              </a:rPr>
              <a:t> data </a:t>
            </a:r>
            <a:r>
              <a:rPr lang="en-ID" sz="1217" dirty="0" err="1">
                <a:latin typeface="Nunito"/>
                <a:ea typeface="Nunito"/>
                <a:cs typeface="Nunito"/>
                <a:sym typeface="Nunito"/>
              </a:rPr>
              <a:t>melalui</a:t>
            </a:r>
            <a:r>
              <a:rPr lang="en-ID" sz="1217" dirty="0">
                <a:latin typeface="Nunito"/>
                <a:ea typeface="Nunito"/>
                <a:cs typeface="Nunito"/>
                <a:sym typeface="Nunito"/>
              </a:rPr>
              <a:t> salah </a:t>
            </a:r>
            <a:r>
              <a:rPr lang="en-ID" sz="1217" dirty="0" err="1">
                <a:latin typeface="Nunito"/>
                <a:ea typeface="Nunito"/>
                <a:cs typeface="Nunito"/>
                <a:sym typeface="Nunito"/>
              </a:rPr>
              <a:t>satu</a:t>
            </a:r>
            <a:r>
              <a:rPr lang="en-ID" sz="1217" dirty="0">
                <a:latin typeface="Nunito"/>
                <a:ea typeface="Nunito"/>
                <a:cs typeface="Nunito"/>
                <a:sym typeface="Nunito"/>
              </a:rPr>
              <a:t> </a:t>
            </a:r>
            <a:r>
              <a:rPr lang="en-ID" sz="1217" dirty="0" err="1">
                <a:latin typeface="Nunito"/>
                <a:ea typeface="Nunito"/>
                <a:cs typeface="Nunito"/>
                <a:sym typeface="Nunito"/>
              </a:rPr>
              <a:t>mata</a:t>
            </a:r>
            <a:r>
              <a:rPr lang="en-ID" sz="1217" dirty="0">
                <a:latin typeface="Nunito"/>
                <a:ea typeface="Nunito"/>
                <a:cs typeface="Nunito"/>
                <a:sym typeface="Nunito"/>
              </a:rPr>
              <a:t> </a:t>
            </a:r>
            <a:r>
              <a:rPr lang="en-ID" sz="1217" dirty="0" err="1">
                <a:latin typeface="Nunito"/>
                <a:ea typeface="Nunito"/>
                <a:cs typeface="Nunito"/>
                <a:sym typeface="Nunito"/>
              </a:rPr>
              <a:t>kuliah</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yaitu</a:t>
            </a:r>
            <a:r>
              <a:rPr lang="en-ID" sz="1217" dirty="0">
                <a:latin typeface="Nunito"/>
                <a:ea typeface="Nunito"/>
                <a:cs typeface="Nunito"/>
                <a:sym typeface="Nunito"/>
              </a:rPr>
              <a:t> Data Warehouse, </a:t>
            </a:r>
            <a:r>
              <a:rPr lang="en-ID" sz="1217" dirty="0" err="1">
                <a:latin typeface="Nunito"/>
                <a:ea typeface="Nunito"/>
                <a:cs typeface="Nunito"/>
                <a:sym typeface="Nunito"/>
              </a:rPr>
              <a:t>hal</a:t>
            </a:r>
            <a:r>
              <a:rPr lang="en-ID" sz="1217" dirty="0">
                <a:latin typeface="Nunito"/>
                <a:ea typeface="Nunito"/>
                <a:cs typeface="Nunito"/>
                <a:sym typeface="Nunito"/>
              </a:rPr>
              <a:t> </a:t>
            </a:r>
            <a:r>
              <a:rPr lang="en-ID" sz="1217" dirty="0" err="1">
                <a:latin typeface="Nunito"/>
                <a:ea typeface="Nunito"/>
                <a:cs typeface="Nunito"/>
                <a:sym typeface="Nunito"/>
              </a:rPr>
              <a:t>inilah</a:t>
            </a:r>
            <a:r>
              <a:rPr lang="en-ID" sz="1217" dirty="0">
                <a:latin typeface="Nunito"/>
                <a:ea typeface="Nunito"/>
                <a:cs typeface="Nunito"/>
                <a:sym typeface="Nunito"/>
              </a:rPr>
              <a:t> yang </a:t>
            </a:r>
            <a:r>
              <a:rPr lang="en-ID" sz="1217" dirty="0" err="1">
                <a:latin typeface="Nunito"/>
                <a:ea typeface="Nunito"/>
                <a:cs typeface="Nunito"/>
                <a:sym typeface="Nunito"/>
              </a:rPr>
              <a:t>membuat</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mengikuti</a:t>
            </a:r>
            <a:r>
              <a:rPr lang="en-ID" sz="1217" dirty="0">
                <a:latin typeface="Nunito"/>
                <a:ea typeface="Nunito"/>
                <a:cs typeface="Nunito"/>
                <a:sym typeface="Nunito"/>
              </a:rPr>
              <a:t> Bootcamp </a:t>
            </a:r>
            <a:r>
              <a:rPr lang="en-ID" sz="1217" dirty="0" err="1">
                <a:latin typeface="Nunito"/>
                <a:ea typeface="Nunito"/>
                <a:cs typeface="Nunito"/>
                <a:sym typeface="Nunito"/>
              </a:rPr>
              <a:t>Rakamin</a:t>
            </a:r>
            <a:r>
              <a:rPr lang="en-ID" sz="1217" dirty="0">
                <a:latin typeface="Nunito"/>
                <a:ea typeface="Nunito"/>
                <a:cs typeface="Nunito"/>
                <a:sym typeface="Nunito"/>
              </a:rPr>
              <a:t> Data Science, </a:t>
            </a:r>
            <a:r>
              <a:rPr lang="en-ID" sz="1217" dirty="0" err="1">
                <a:latin typeface="Nunito"/>
                <a:ea typeface="Nunito"/>
                <a:cs typeface="Nunito"/>
                <a:sym typeface="Nunito"/>
              </a:rPr>
              <a:t>untuk</a:t>
            </a:r>
            <a:r>
              <a:rPr lang="en-ID" sz="1217" dirty="0">
                <a:latin typeface="Nunito"/>
                <a:ea typeface="Nunito"/>
                <a:cs typeface="Nunito"/>
                <a:sym typeface="Nunito"/>
              </a:rPr>
              <a:t> </a:t>
            </a:r>
            <a:r>
              <a:rPr lang="en-ID" sz="1217" dirty="0" err="1">
                <a:latin typeface="Nunito"/>
                <a:ea typeface="Nunito"/>
                <a:cs typeface="Nunito"/>
                <a:sym typeface="Nunito"/>
              </a:rPr>
              <a:t>mempelajari</a:t>
            </a:r>
            <a:r>
              <a:rPr lang="en-ID" sz="1217" dirty="0">
                <a:latin typeface="Nunito"/>
                <a:ea typeface="Nunito"/>
                <a:cs typeface="Nunito"/>
                <a:sym typeface="Nunito"/>
              </a:rPr>
              <a:t> </a:t>
            </a:r>
            <a:r>
              <a:rPr lang="en-ID" sz="1217" dirty="0" err="1">
                <a:latin typeface="Nunito"/>
                <a:ea typeface="Nunito"/>
                <a:cs typeface="Nunito"/>
                <a:sym typeface="Nunito"/>
              </a:rPr>
              <a:t>cara</a:t>
            </a:r>
            <a:r>
              <a:rPr lang="en-ID" sz="1217" dirty="0">
                <a:latin typeface="Nunito"/>
                <a:ea typeface="Nunito"/>
                <a:cs typeface="Nunito"/>
                <a:sym typeface="Nunito"/>
              </a:rPr>
              <a:t> </a:t>
            </a:r>
            <a:r>
              <a:rPr lang="en-ID" sz="1217" dirty="0" err="1">
                <a:latin typeface="Nunito"/>
                <a:ea typeface="Nunito"/>
                <a:cs typeface="Nunito"/>
                <a:sym typeface="Nunito"/>
              </a:rPr>
              <a:t>menganalis</a:t>
            </a:r>
            <a:r>
              <a:rPr lang="en-ID" sz="1217" dirty="0">
                <a:latin typeface="Nunito"/>
                <a:ea typeface="Nunito"/>
                <a:cs typeface="Nunito"/>
                <a:sym typeface="Nunito"/>
              </a:rPr>
              <a:t> data </a:t>
            </a:r>
            <a:r>
              <a:rPr lang="en-ID" sz="1217" dirty="0" err="1">
                <a:latin typeface="Nunito"/>
                <a:ea typeface="Nunito"/>
                <a:cs typeface="Nunito"/>
                <a:sym typeface="Nunito"/>
              </a:rPr>
              <a:t>untuk</a:t>
            </a:r>
            <a:r>
              <a:rPr lang="en-ID" sz="1217" dirty="0">
                <a:latin typeface="Nunito"/>
                <a:ea typeface="Nunito"/>
                <a:cs typeface="Nunito"/>
                <a:sym typeface="Nunito"/>
              </a:rPr>
              <a:t> </a:t>
            </a:r>
            <a:r>
              <a:rPr lang="en-ID" sz="1217" dirty="0" err="1">
                <a:latin typeface="Nunito"/>
                <a:ea typeface="Nunito"/>
                <a:cs typeface="Nunito"/>
                <a:sym typeface="Nunito"/>
              </a:rPr>
              <a:t>menghasilkan</a:t>
            </a:r>
            <a:r>
              <a:rPr lang="en-ID" sz="1217" dirty="0">
                <a:latin typeface="Nunito"/>
                <a:ea typeface="Nunito"/>
                <a:cs typeface="Nunito"/>
                <a:sym typeface="Nunito"/>
              </a:rPr>
              <a:t> insight. </a:t>
            </a:r>
          </a:p>
          <a:p>
            <a:pPr marL="0" indent="0" algn="just">
              <a:lnSpc>
                <a:spcPct val="95000"/>
              </a:lnSpc>
              <a:spcAft>
                <a:spcPts val="1200"/>
              </a:spcAft>
              <a:buSzPts val="1018"/>
            </a:pPr>
            <a:r>
              <a:rPr lang="en-ID" sz="1217" dirty="0">
                <a:latin typeface="Nunito"/>
                <a:ea typeface="Nunito"/>
                <a:cs typeface="Nunito"/>
                <a:sym typeface="Nunito"/>
              </a:rPr>
              <a:t>Skill yang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pelajari</a:t>
            </a:r>
            <a:r>
              <a:rPr lang="en-ID" sz="1217" dirty="0">
                <a:latin typeface="Nunito"/>
                <a:ea typeface="Nunito"/>
                <a:cs typeface="Nunito"/>
                <a:sym typeface="Nunito"/>
              </a:rPr>
              <a:t> </a:t>
            </a:r>
            <a:r>
              <a:rPr lang="en-ID" sz="1217" dirty="0" err="1">
                <a:latin typeface="Nunito"/>
                <a:ea typeface="Nunito"/>
                <a:cs typeface="Nunito"/>
                <a:sym typeface="Nunito"/>
              </a:rPr>
              <a:t>selama</a:t>
            </a:r>
            <a:r>
              <a:rPr lang="en-ID" sz="1217" dirty="0">
                <a:latin typeface="Nunito"/>
                <a:ea typeface="Nunito"/>
                <a:cs typeface="Nunito"/>
                <a:sym typeface="Nunito"/>
              </a:rPr>
              <a:t> di </a:t>
            </a:r>
            <a:r>
              <a:rPr lang="en-ID" sz="1217" dirty="0" err="1">
                <a:latin typeface="Nunito"/>
                <a:ea typeface="Nunito"/>
                <a:cs typeface="Nunito"/>
                <a:sym typeface="Nunito"/>
              </a:rPr>
              <a:t>bangku</a:t>
            </a:r>
            <a:r>
              <a:rPr lang="en-ID" sz="1217" dirty="0">
                <a:latin typeface="Nunito"/>
                <a:ea typeface="Nunito"/>
                <a:cs typeface="Nunito"/>
                <a:sym typeface="Nunito"/>
              </a:rPr>
              <a:t> </a:t>
            </a:r>
            <a:r>
              <a:rPr lang="en-ID" sz="1217" dirty="0" err="1">
                <a:latin typeface="Nunito"/>
                <a:ea typeface="Nunito"/>
                <a:cs typeface="Nunito"/>
                <a:sym typeface="Nunito"/>
              </a:rPr>
              <a:t>perkuliahaan</a:t>
            </a:r>
            <a:r>
              <a:rPr lang="en-ID" sz="1217" dirty="0">
                <a:latin typeface="Nunito"/>
                <a:ea typeface="Nunito"/>
                <a:cs typeface="Nunito"/>
                <a:sym typeface="Nunito"/>
              </a:rPr>
              <a:t> juga </a:t>
            </a:r>
            <a:r>
              <a:rPr lang="en-ID" sz="1217" dirty="0" err="1">
                <a:latin typeface="Nunito"/>
                <a:ea typeface="Nunito"/>
                <a:cs typeface="Nunito"/>
                <a:sym typeface="Nunito"/>
              </a:rPr>
              <a:t>mendukung</a:t>
            </a:r>
            <a:r>
              <a:rPr lang="en-ID" sz="1217" dirty="0">
                <a:latin typeface="Nunito"/>
                <a:ea typeface="Nunito"/>
                <a:cs typeface="Nunito"/>
                <a:sym typeface="Nunito"/>
              </a:rPr>
              <a:t> </a:t>
            </a:r>
            <a:r>
              <a:rPr lang="en-ID" sz="1217" dirty="0" err="1">
                <a:latin typeface="Nunito"/>
                <a:ea typeface="Nunito"/>
                <a:cs typeface="Nunito"/>
                <a:sym typeface="Nunito"/>
              </a:rPr>
              <a:t>keberhasilan</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seperti</a:t>
            </a:r>
            <a:r>
              <a:rPr lang="en-ID" sz="1217" dirty="0">
                <a:latin typeface="Nunito"/>
                <a:ea typeface="Nunito"/>
                <a:cs typeface="Nunito"/>
                <a:sym typeface="Nunito"/>
              </a:rPr>
              <a:t> Python, SQL, Data Visualization, </a:t>
            </a:r>
            <a:r>
              <a:rPr lang="en-ID" sz="1217" dirty="0" err="1">
                <a:latin typeface="Nunito"/>
                <a:ea typeface="Nunito"/>
                <a:cs typeface="Nunito"/>
                <a:sym typeface="Nunito"/>
              </a:rPr>
              <a:t>dsb</a:t>
            </a:r>
            <a:r>
              <a:rPr lang="en-ID" sz="1217" dirty="0">
                <a:latin typeface="Nunito"/>
                <a:ea typeface="Nunito"/>
                <a:cs typeface="Nunito"/>
                <a:sym typeface="Nunito"/>
              </a:rPr>
              <a:t>. Hal </a:t>
            </a:r>
            <a:r>
              <a:rPr lang="en-ID" sz="1217" dirty="0" err="1">
                <a:latin typeface="Nunito"/>
                <a:ea typeface="Nunito"/>
                <a:cs typeface="Nunito"/>
                <a:sym typeface="Nunito"/>
              </a:rPr>
              <a:t>ini</a:t>
            </a:r>
            <a:r>
              <a:rPr lang="en-ID" sz="1217" dirty="0">
                <a:latin typeface="Nunito"/>
                <a:ea typeface="Nunito"/>
                <a:cs typeface="Nunito"/>
                <a:sym typeface="Nunito"/>
              </a:rPr>
              <a:t> yang </a:t>
            </a:r>
            <a:r>
              <a:rPr lang="en-ID" sz="1217" dirty="0" err="1">
                <a:latin typeface="Nunito"/>
                <a:ea typeface="Nunito"/>
                <a:cs typeface="Nunito"/>
                <a:sym typeface="Nunito"/>
              </a:rPr>
              <a:t>membuat</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yakin</a:t>
            </a:r>
            <a:r>
              <a:rPr lang="en-ID" sz="1217" dirty="0">
                <a:latin typeface="Nunito"/>
                <a:ea typeface="Nunito"/>
                <a:cs typeface="Nunito"/>
                <a:sym typeface="Nunito"/>
              </a:rPr>
              <a:t> </a:t>
            </a:r>
            <a:r>
              <a:rPr lang="en-ID" sz="1217" dirty="0" err="1">
                <a:latin typeface="Nunito"/>
                <a:ea typeface="Nunito"/>
                <a:cs typeface="Nunito"/>
                <a:sym typeface="Nunito"/>
              </a:rPr>
              <a:t>bahwa</a:t>
            </a:r>
            <a:r>
              <a:rPr lang="en-ID" sz="1217" dirty="0">
                <a:latin typeface="Nunito"/>
                <a:ea typeface="Nunito"/>
                <a:cs typeface="Nunito"/>
                <a:sym typeface="Nunito"/>
              </a:rPr>
              <a:t>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ingin</a:t>
            </a:r>
            <a:r>
              <a:rPr lang="en-ID" sz="1217" dirty="0">
                <a:latin typeface="Nunito"/>
                <a:ea typeface="Nunito"/>
                <a:cs typeface="Nunito"/>
                <a:sym typeface="Nunito"/>
              </a:rPr>
              <a:t> </a:t>
            </a:r>
            <a:r>
              <a:rPr lang="en-ID" sz="1217" dirty="0" err="1">
                <a:latin typeface="Nunito"/>
                <a:ea typeface="Nunito"/>
                <a:cs typeface="Nunito"/>
                <a:sym typeface="Nunito"/>
              </a:rPr>
              <a:t>bekerja</a:t>
            </a:r>
            <a:r>
              <a:rPr lang="en-ID" sz="1217" dirty="0">
                <a:latin typeface="Nunito"/>
                <a:ea typeface="Nunito"/>
                <a:cs typeface="Nunito"/>
                <a:sym typeface="Nunito"/>
              </a:rPr>
              <a:t> </a:t>
            </a:r>
            <a:r>
              <a:rPr lang="en-ID" sz="1217" dirty="0" err="1">
                <a:latin typeface="Nunito"/>
                <a:ea typeface="Nunito"/>
                <a:cs typeface="Nunito"/>
                <a:sym typeface="Nunito"/>
              </a:rPr>
              <a:t>sebagai</a:t>
            </a:r>
            <a:r>
              <a:rPr lang="en-ID" sz="1217" dirty="0">
                <a:latin typeface="Nunito"/>
                <a:ea typeface="Nunito"/>
                <a:cs typeface="Nunito"/>
                <a:sym typeface="Nunito"/>
              </a:rPr>
              <a:t> </a:t>
            </a:r>
            <a:r>
              <a:rPr lang="en-ID" sz="1217" dirty="0" err="1">
                <a:latin typeface="Nunito"/>
                <a:ea typeface="Nunito"/>
                <a:cs typeface="Nunito"/>
                <a:sym typeface="Nunito"/>
              </a:rPr>
              <a:t>seorang</a:t>
            </a:r>
            <a:r>
              <a:rPr lang="en-ID" sz="1217" dirty="0">
                <a:latin typeface="Nunito"/>
                <a:ea typeface="Nunito"/>
                <a:cs typeface="Nunito"/>
                <a:sym typeface="Nunito"/>
              </a:rPr>
              <a:t> Data Scientist </a:t>
            </a:r>
            <a:r>
              <a:rPr lang="en-ID" sz="1217" dirty="0" err="1">
                <a:latin typeface="Nunito"/>
                <a:ea typeface="Nunito"/>
                <a:cs typeface="Nunito"/>
                <a:sym typeface="Nunito"/>
              </a:rPr>
              <a:t>karena</a:t>
            </a:r>
            <a:r>
              <a:rPr lang="en-ID" sz="1217" dirty="0">
                <a:latin typeface="Nunito"/>
                <a:ea typeface="Nunito"/>
                <a:cs typeface="Nunito"/>
                <a:sym typeface="Nunito"/>
              </a:rPr>
              <a:t> </a:t>
            </a:r>
            <a:r>
              <a:rPr lang="en-ID" sz="1217" dirty="0" err="1">
                <a:latin typeface="Nunito"/>
                <a:ea typeface="Nunito"/>
                <a:cs typeface="Nunito"/>
                <a:sym typeface="Nunito"/>
              </a:rPr>
              <a:t>pengalaman</a:t>
            </a:r>
            <a:r>
              <a:rPr lang="en-ID" sz="1217" dirty="0">
                <a:latin typeface="Nunito"/>
                <a:ea typeface="Nunito"/>
                <a:cs typeface="Nunito"/>
                <a:sym typeface="Nunito"/>
              </a:rPr>
              <a:t> dan skill </a:t>
            </a:r>
            <a:r>
              <a:rPr lang="en-ID" sz="1217" dirty="0" err="1">
                <a:latin typeface="Nunito"/>
                <a:ea typeface="Nunito"/>
                <a:cs typeface="Nunito"/>
                <a:sym typeface="Nunito"/>
              </a:rPr>
              <a:t>saya</a:t>
            </a:r>
            <a:r>
              <a:rPr lang="en-ID" sz="1217" dirty="0">
                <a:latin typeface="Nunito"/>
                <a:ea typeface="Nunito"/>
                <a:cs typeface="Nunito"/>
                <a:sym typeface="Nunito"/>
              </a:rPr>
              <a:t> </a:t>
            </a:r>
            <a:r>
              <a:rPr lang="en-ID" sz="1217" dirty="0" err="1">
                <a:latin typeface="Nunito"/>
                <a:ea typeface="Nunito"/>
                <a:cs typeface="Nunito"/>
                <a:sym typeface="Nunito"/>
              </a:rPr>
              <a:t>dapat</a:t>
            </a:r>
            <a:r>
              <a:rPr lang="en-ID" sz="1217" dirty="0">
                <a:latin typeface="Nunito"/>
                <a:ea typeface="Nunito"/>
                <a:cs typeface="Nunito"/>
                <a:sym typeface="Nunito"/>
              </a:rPr>
              <a:t> </a:t>
            </a:r>
            <a:r>
              <a:rPr lang="en-ID" sz="1217" dirty="0" err="1">
                <a:latin typeface="Nunito"/>
                <a:ea typeface="Nunito"/>
                <a:cs typeface="Nunito"/>
                <a:sym typeface="Nunito"/>
              </a:rPr>
              <a:t>membantu</a:t>
            </a:r>
            <a:r>
              <a:rPr lang="en-ID" sz="1217" dirty="0">
                <a:latin typeface="Nunito"/>
                <a:ea typeface="Nunito"/>
                <a:cs typeface="Nunito"/>
                <a:sym typeface="Nunito"/>
              </a:rPr>
              <a:t> </a:t>
            </a:r>
            <a:r>
              <a:rPr lang="en-ID" sz="1217" dirty="0" err="1">
                <a:latin typeface="Nunito"/>
                <a:ea typeface="Nunito"/>
                <a:cs typeface="Nunito"/>
                <a:sym typeface="Nunito"/>
              </a:rPr>
              <a:t>bisnis</a:t>
            </a:r>
            <a:r>
              <a:rPr lang="en-ID" sz="1217" dirty="0">
                <a:latin typeface="Nunito"/>
                <a:ea typeface="Nunito"/>
                <a:cs typeface="Nunito"/>
                <a:sym typeface="Nunito"/>
              </a:rPr>
              <a:t> pada </a:t>
            </a:r>
            <a:r>
              <a:rPr lang="en-ID" sz="1217" dirty="0" err="1">
                <a:latin typeface="Nunito"/>
                <a:ea typeface="Nunito"/>
                <a:cs typeface="Nunito"/>
                <a:sym typeface="Nunito"/>
              </a:rPr>
              <a:t>perusahaan</a:t>
            </a:r>
            <a:r>
              <a:rPr lang="en-ID" sz="1217" dirty="0">
                <a:latin typeface="Nunito"/>
                <a:ea typeface="Nunito"/>
                <a:cs typeface="Nunito"/>
                <a:sym typeface="Nunito"/>
              </a:rPr>
              <a:t>.</a:t>
            </a:r>
            <a:endParaRPr lang="en-ID" sz="2790" dirty="0"/>
          </a:p>
        </p:txBody>
      </p:sp>
      <p:pic>
        <p:nvPicPr>
          <p:cNvPr id="6" name="Picture 5" descr="A person in a suit&#10;&#10;Description automatically generated with medium confidence">
            <a:extLst>
              <a:ext uri="{FF2B5EF4-FFF2-40B4-BE49-F238E27FC236}">
                <a16:creationId xmlns:a16="http://schemas.microsoft.com/office/drawing/2014/main" id="{89017BB4-8A6A-540E-3D95-A9003D1640F2}"/>
              </a:ext>
            </a:extLst>
          </p:cNvPr>
          <p:cNvPicPr>
            <a:picLocks noChangeAspect="1"/>
          </p:cNvPicPr>
          <p:nvPr/>
        </p:nvPicPr>
        <p:blipFill rotWithShape="1">
          <a:blip r:embed="rId4"/>
          <a:srcRect l="2210" t="6330" r="3682" b="31166"/>
          <a:stretch/>
        </p:blipFill>
        <p:spPr>
          <a:xfrm>
            <a:off x="4654516" y="409375"/>
            <a:ext cx="1229234" cy="1229226"/>
          </a:xfrm>
          <a:prstGeom prst="flowChartConnector">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1"/>
                </a:solidFill>
                <a:latin typeface="Dosis"/>
                <a:ea typeface="Dosis"/>
                <a:cs typeface="Dosis"/>
                <a:sym typeface="Dosis"/>
              </a:rPr>
              <a:t>“Sebuah perusahaan di Indonesia ingin mengetahui efektifitas sebuah iklan yang mereka tayangkan, hal ini penting bagi perusahaan agar dapat mengetahui seberapa besar ketercapainnya iklan yang dipasarkan sehingga dapat menarik customers untuk melihat iklan.</a:t>
            </a:r>
            <a:endParaRPr>
              <a:solidFill>
                <a:schemeClr val="dk1"/>
              </a:solidFill>
              <a:latin typeface="Dosis"/>
              <a:ea typeface="Dosis"/>
              <a:cs typeface="Dosis"/>
              <a:sym typeface="Dosis"/>
            </a:endParaRPr>
          </a:p>
          <a:p>
            <a:pPr marL="0" lvl="0" indent="0" algn="just" rtl="0">
              <a:spcBef>
                <a:spcPts val="1200"/>
              </a:spcBef>
              <a:spcAft>
                <a:spcPts val="1200"/>
              </a:spcAft>
              <a:buNone/>
            </a:pPr>
            <a:r>
              <a:rPr lang="en">
                <a:solidFill>
                  <a:schemeClr val="dk1"/>
                </a:solidFill>
                <a:latin typeface="Dosis"/>
                <a:ea typeface="Dosis"/>
                <a:cs typeface="Dosis"/>
                <a:sym typeface="Dosis"/>
              </a:rPr>
              <a:t>Dengan mengolah data historical advertisement serta menemukan insight serta pola yang terjadi, maka dapat membantu perusahaan dalam menentukan target marketing, fokus case ini adalah membuat model machine learning classification yang berfungsi menentukan target customers yang tepat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 sz="1679" b="1">
                <a:latin typeface="Roboto"/>
                <a:ea typeface="Roboto"/>
                <a:cs typeface="Roboto"/>
                <a:sym typeface="Roboto"/>
              </a:rPr>
              <a:t>Customer Type and Behaviour Analysis on Advertisement</a:t>
            </a:r>
            <a:endParaRPr sz="1679" b="1" i="1"/>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 sz="1500" dirty="0">
                <a:solidFill>
                  <a:schemeClr val="dk1"/>
                </a:solidFill>
              </a:rPr>
              <a:t>Tulislah proses </a:t>
            </a:r>
            <a:r>
              <a:rPr lang="en" sz="1500" b="1" i="1" dirty="0">
                <a:solidFill>
                  <a:schemeClr val="dk1"/>
                </a:solidFill>
              </a:rPr>
              <a:t>Exploration Data Analysis</a:t>
            </a:r>
            <a:r>
              <a:rPr lang="en" sz="1500" dirty="0">
                <a:solidFill>
                  <a:schemeClr val="dk1"/>
                </a:solidFill>
              </a:rPr>
              <a:t> (EDA) yang mencakup </a:t>
            </a:r>
            <a:r>
              <a:rPr lang="en" sz="1500" b="1" i="1" dirty="0">
                <a:solidFill>
                  <a:schemeClr val="dk1"/>
                </a:solidFill>
              </a:rPr>
              <a:t>Statistical analysis</a:t>
            </a:r>
            <a:r>
              <a:rPr lang="en" sz="1500" dirty="0">
                <a:solidFill>
                  <a:schemeClr val="dk1"/>
                </a:solidFill>
              </a:rPr>
              <a:t> baik untuk data numerik maupun kategori, Selanjutnya buat visualisasi data untuk </a:t>
            </a:r>
            <a:r>
              <a:rPr lang="en" sz="1500" b="1" i="1" dirty="0">
                <a:solidFill>
                  <a:schemeClr val="dk1"/>
                </a:solidFill>
              </a:rPr>
              <a:t>Univariate</a:t>
            </a:r>
            <a:r>
              <a:rPr lang="en" sz="1500" dirty="0">
                <a:solidFill>
                  <a:schemeClr val="dk1"/>
                </a:solidFill>
              </a:rPr>
              <a:t> dan </a:t>
            </a:r>
            <a:r>
              <a:rPr lang="en" sz="1500" b="1" i="1" dirty="0">
                <a:solidFill>
                  <a:schemeClr val="dk1"/>
                </a:solidFill>
              </a:rPr>
              <a:t>Bivariate analysis</a:t>
            </a:r>
            <a:r>
              <a:rPr lang="en" sz="1500" dirty="0">
                <a:solidFill>
                  <a:schemeClr val="dk1"/>
                </a:solidFill>
              </a:rPr>
              <a:t>, serta </a:t>
            </a:r>
            <a:r>
              <a:rPr lang="en" sz="1500" b="1" i="1" dirty="0">
                <a:solidFill>
                  <a:schemeClr val="dk1"/>
                </a:solidFill>
              </a:rPr>
              <a:t>Multivariate analysis</a:t>
            </a:r>
            <a:endParaRPr sz="1500" b="1" i="1" dirty="0">
              <a:solidFill>
                <a:schemeClr val="dk1"/>
              </a:solidFill>
            </a:endParaRPr>
          </a:p>
          <a:p>
            <a:pPr marL="457200" lvl="0" indent="0" algn="l" rtl="0">
              <a:spcBef>
                <a:spcPts val="1200"/>
              </a:spcBef>
              <a:spcAft>
                <a:spcPts val="0"/>
              </a:spcAft>
              <a:buNone/>
            </a:pPr>
            <a:endParaRPr sz="1500" dirty="0">
              <a:solidFill>
                <a:schemeClr val="dk1"/>
              </a:solidFill>
            </a:endParaRPr>
          </a:p>
          <a:p>
            <a:pPr marL="457200" lvl="0" indent="-323850" algn="l" rtl="0">
              <a:spcBef>
                <a:spcPts val="1200"/>
              </a:spcBef>
              <a:spcAft>
                <a:spcPts val="0"/>
              </a:spcAft>
              <a:buClr>
                <a:schemeClr val="dk1"/>
              </a:buClr>
              <a:buSzPts val="1500"/>
              <a:buChar char="●"/>
            </a:pPr>
            <a:r>
              <a:rPr lang="en" sz="1500" dirty="0">
                <a:solidFill>
                  <a:schemeClr val="dk1"/>
                </a:solidFill>
              </a:rPr>
              <a:t>Khusus untuk </a:t>
            </a:r>
            <a:r>
              <a:rPr lang="en" sz="1500" b="1" i="1" dirty="0">
                <a:solidFill>
                  <a:schemeClr val="dk1"/>
                </a:solidFill>
              </a:rPr>
              <a:t>Bivariate analysis</a:t>
            </a:r>
            <a:r>
              <a:rPr lang="en" sz="1500" dirty="0">
                <a:solidFill>
                  <a:schemeClr val="dk1"/>
                </a:solidFill>
              </a:rPr>
              <a:t>, tunjukan hubungan antara kolom umur, daily internet usage, dan daily time spent on site.</a:t>
            </a:r>
            <a:endParaRPr sz="1500" dirty="0">
              <a:solidFill>
                <a:schemeClr val="dk1"/>
              </a:solidFill>
            </a:endParaRPr>
          </a:p>
          <a:p>
            <a:pPr marL="457200" lvl="0" indent="0" algn="l" rtl="0">
              <a:spcBef>
                <a:spcPts val="1200"/>
              </a:spcBef>
              <a:spcAft>
                <a:spcPts val="0"/>
              </a:spcAft>
              <a:buNone/>
            </a:pPr>
            <a:endParaRPr sz="1500" dirty="0">
              <a:solidFill>
                <a:schemeClr val="dk1"/>
              </a:solidFill>
            </a:endParaRPr>
          </a:p>
          <a:p>
            <a:pPr marL="457200" lvl="0" indent="-323850" algn="l" rtl="0">
              <a:spcBef>
                <a:spcPts val="1200"/>
              </a:spcBef>
              <a:spcAft>
                <a:spcPts val="0"/>
              </a:spcAft>
              <a:buClr>
                <a:schemeClr val="dk1"/>
              </a:buClr>
              <a:buSzPts val="1500"/>
              <a:buChar char="●"/>
            </a:pPr>
            <a:r>
              <a:rPr lang="en" sz="1500" dirty="0">
                <a:solidFill>
                  <a:schemeClr val="dk1"/>
                </a:solidFill>
              </a:rPr>
              <a:t>Tulislah juga </a:t>
            </a:r>
            <a:r>
              <a:rPr lang="en" sz="1500" b="1" dirty="0">
                <a:solidFill>
                  <a:schemeClr val="dk1"/>
                </a:solidFill>
              </a:rPr>
              <a:t>proses korelasi heatmap</a:t>
            </a:r>
            <a:r>
              <a:rPr lang="en" sz="1500" dirty="0">
                <a:solidFill>
                  <a:schemeClr val="dk1"/>
                </a:solidFill>
              </a:rPr>
              <a:t> untuk mengetahui tingkat korelasi antar kolom</a:t>
            </a:r>
            <a:endParaRPr sz="1500" dirty="0">
              <a:solidFill>
                <a:schemeClr val="dk1"/>
              </a:solidFill>
            </a:endParaRPr>
          </a:p>
          <a:p>
            <a:pPr marL="457200" lvl="0" indent="0" algn="l" rtl="0">
              <a:spcBef>
                <a:spcPts val="1200"/>
              </a:spcBef>
              <a:spcAft>
                <a:spcPts val="0"/>
              </a:spcAft>
              <a:buNone/>
            </a:pPr>
            <a:endParaRPr sz="1500" dirty="0">
              <a:solidFill>
                <a:schemeClr val="dk1"/>
              </a:solidFill>
            </a:endParaRPr>
          </a:p>
          <a:p>
            <a:pPr marL="457200" lvl="0" indent="-323850" algn="l" rtl="0">
              <a:spcBef>
                <a:spcPts val="1200"/>
              </a:spcBef>
              <a:spcAft>
                <a:spcPts val="0"/>
              </a:spcAft>
              <a:buClr>
                <a:schemeClr val="dk1"/>
              </a:buClr>
              <a:buSzPts val="1500"/>
              <a:buChar char="●"/>
            </a:pPr>
            <a:r>
              <a:rPr lang="en" sz="1500" b="1" dirty="0">
                <a:solidFill>
                  <a:schemeClr val="dk1"/>
                </a:solidFill>
              </a:rPr>
              <a:t>Source code</a:t>
            </a:r>
            <a:r>
              <a:rPr lang="en" sz="1500" dirty="0">
                <a:solidFill>
                  <a:schemeClr val="dk1"/>
                </a:solidFill>
              </a:rPr>
              <a:t> yang sudah kamu buat, dapat ditampilkan dan berikan link untuk mengakses file tersebut. Contohnya seperti di pojok kanan bawah.</a:t>
            </a:r>
            <a:endParaRPr sz="1500" dirty="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hlinkClick r:id="rId3"/>
              </a:rPr>
              <a:t>Untuk selengkapnya, dapat melihat jupyter notebook </a:t>
            </a:r>
            <a:r>
              <a:rPr lang="en" sz="1100" dirty="0">
                <a:hlinkClick r:id="rId3"/>
              </a:rPr>
              <a:t>disini</a:t>
            </a:r>
            <a:endParaRPr sz="1100" dirty="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8AF01-4AD1-A166-F8DF-55227DFC4EFB}"/>
              </a:ext>
            </a:extLst>
          </p:cNvPr>
          <p:cNvSpPr>
            <a:spLocks noGrp="1"/>
          </p:cNvSpPr>
          <p:nvPr>
            <p:ph type="title"/>
          </p:nvPr>
        </p:nvSpPr>
        <p:spPr/>
        <p:txBody>
          <a:bodyPr/>
          <a:lstStyle/>
          <a:p>
            <a:r>
              <a:rPr lang="en-US" dirty="0"/>
              <a:t>Exploration Data Analysis (EDA)</a:t>
            </a:r>
            <a:endParaRPr lang="en-ID" dirty="0"/>
          </a:p>
        </p:txBody>
      </p:sp>
      <p:sp>
        <p:nvSpPr>
          <p:cNvPr id="3" name="Text Placeholder 2">
            <a:extLst>
              <a:ext uri="{FF2B5EF4-FFF2-40B4-BE49-F238E27FC236}">
                <a16:creationId xmlns:a16="http://schemas.microsoft.com/office/drawing/2014/main" id="{8D672491-E728-1197-3F9B-4387C481BFE4}"/>
              </a:ext>
            </a:extLst>
          </p:cNvPr>
          <p:cNvSpPr>
            <a:spLocks noGrp="1"/>
          </p:cNvSpPr>
          <p:nvPr>
            <p:ph type="body" idx="1"/>
          </p:nvPr>
        </p:nvSpPr>
        <p:spPr>
          <a:xfrm>
            <a:off x="311700" y="648586"/>
            <a:ext cx="8520600" cy="4253023"/>
          </a:xfrm>
        </p:spPr>
        <p:txBody>
          <a:bodyPr>
            <a:normAutofit/>
          </a:bodyPr>
          <a:lstStyle/>
          <a:p>
            <a:r>
              <a:rPr lang="en-US" dirty="0">
                <a:solidFill>
                  <a:schemeClr val="tx1"/>
                </a:solidFill>
              </a:rPr>
              <a:t>Statistical Analysis</a:t>
            </a:r>
          </a:p>
          <a:p>
            <a:endParaRPr lang="en-US" dirty="0">
              <a:solidFill>
                <a:schemeClr val="tx1"/>
              </a:solidFill>
            </a:endParaRPr>
          </a:p>
          <a:p>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pPr marL="114300" indent="0">
              <a:buNone/>
            </a:pPr>
            <a:r>
              <a:rPr lang="en-US" sz="1400" dirty="0">
                <a:solidFill>
                  <a:schemeClr val="tx1"/>
                </a:solidFill>
              </a:rPr>
              <a:t>Dari proses </a:t>
            </a:r>
            <a:r>
              <a:rPr lang="en-US" sz="1400" dirty="0" err="1">
                <a:solidFill>
                  <a:schemeClr val="tx1"/>
                </a:solidFill>
              </a:rPr>
              <a:t>analisis</a:t>
            </a:r>
            <a:r>
              <a:rPr lang="en-US" sz="1400" dirty="0">
                <a:solidFill>
                  <a:schemeClr val="tx1"/>
                </a:solidFill>
              </a:rPr>
              <a:t> </a:t>
            </a:r>
            <a:r>
              <a:rPr lang="en-US" sz="1400" dirty="0" err="1">
                <a:solidFill>
                  <a:schemeClr val="tx1"/>
                </a:solidFill>
              </a:rPr>
              <a:t>statistik</a:t>
            </a:r>
            <a:r>
              <a:rPr lang="en-US" sz="1400" dirty="0">
                <a:solidFill>
                  <a:schemeClr val="tx1"/>
                </a:solidFill>
              </a:rPr>
              <a:t> </a:t>
            </a:r>
            <a:r>
              <a:rPr lang="en-US" sz="1400" dirty="0" err="1">
                <a:solidFill>
                  <a:schemeClr val="tx1"/>
                </a:solidFill>
              </a:rPr>
              <a:t>diatas</a:t>
            </a:r>
            <a:r>
              <a:rPr lang="en-US" sz="1400" dirty="0">
                <a:solidFill>
                  <a:schemeClr val="tx1"/>
                </a:solidFill>
              </a:rPr>
              <a:t> </a:t>
            </a:r>
            <a:r>
              <a:rPr lang="en-US" sz="1400" dirty="0" err="1">
                <a:solidFill>
                  <a:schemeClr val="tx1"/>
                </a:solidFill>
              </a:rPr>
              <a:t>dapat</a:t>
            </a:r>
            <a:r>
              <a:rPr lang="en-US" sz="1400" dirty="0">
                <a:solidFill>
                  <a:schemeClr val="tx1"/>
                </a:solidFill>
              </a:rPr>
              <a:t> </a:t>
            </a:r>
            <a:r>
              <a:rPr lang="en-US" sz="1400" dirty="0" err="1">
                <a:solidFill>
                  <a:schemeClr val="tx1"/>
                </a:solidFill>
              </a:rPr>
              <a:t>disimpulkan</a:t>
            </a:r>
            <a:r>
              <a:rPr lang="en-US" sz="1400" dirty="0">
                <a:solidFill>
                  <a:schemeClr val="tx1"/>
                </a:solidFill>
              </a:rPr>
              <a:t> </a:t>
            </a:r>
            <a:r>
              <a:rPr lang="en-US" sz="1400" dirty="0" err="1">
                <a:solidFill>
                  <a:schemeClr val="tx1"/>
                </a:solidFill>
              </a:rPr>
              <a:t>bahwa</a:t>
            </a:r>
            <a:r>
              <a:rPr lang="en-US" sz="1400" dirty="0">
                <a:solidFill>
                  <a:schemeClr val="tx1"/>
                </a:solidFill>
              </a:rPr>
              <a:t> </a:t>
            </a:r>
            <a:r>
              <a:rPr lang="en-US" sz="1400" dirty="0" err="1">
                <a:solidFill>
                  <a:schemeClr val="tx1"/>
                </a:solidFill>
              </a:rPr>
              <a:t>tidak</a:t>
            </a:r>
            <a:r>
              <a:rPr lang="en-US" sz="1400" dirty="0">
                <a:solidFill>
                  <a:schemeClr val="tx1"/>
                </a:solidFill>
              </a:rPr>
              <a:t> </a:t>
            </a:r>
            <a:r>
              <a:rPr lang="en-US" sz="1400" dirty="0" err="1">
                <a:solidFill>
                  <a:schemeClr val="tx1"/>
                </a:solidFill>
              </a:rPr>
              <a:t>ada</a:t>
            </a:r>
            <a:r>
              <a:rPr lang="en-US" sz="1400" dirty="0">
                <a:solidFill>
                  <a:schemeClr val="tx1"/>
                </a:solidFill>
              </a:rPr>
              <a:t> data yang </a:t>
            </a:r>
            <a:r>
              <a:rPr lang="en-US" sz="1400" dirty="0" err="1">
                <a:solidFill>
                  <a:schemeClr val="tx1"/>
                </a:solidFill>
              </a:rPr>
              <a:t>memiliki</a:t>
            </a:r>
            <a:r>
              <a:rPr lang="en-US" sz="1400" dirty="0">
                <a:solidFill>
                  <a:schemeClr val="tx1"/>
                </a:solidFill>
              </a:rPr>
              <a:t> </a:t>
            </a:r>
            <a:r>
              <a:rPr lang="en-US" sz="1400" dirty="0" err="1">
                <a:solidFill>
                  <a:schemeClr val="tx1"/>
                </a:solidFill>
              </a:rPr>
              <a:t>nilai</a:t>
            </a:r>
            <a:r>
              <a:rPr lang="en-US" sz="1400" dirty="0">
                <a:solidFill>
                  <a:schemeClr val="tx1"/>
                </a:solidFill>
              </a:rPr>
              <a:t> outlier yang </a:t>
            </a:r>
            <a:r>
              <a:rPr lang="en-US" sz="1400" dirty="0" err="1">
                <a:solidFill>
                  <a:schemeClr val="tx1"/>
                </a:solidFill>
              </a:rPr>
              <a:t>terlalu</a:t>
            </a:r>
            <a:r>
              <a:rPr lang="en-US" sz="1400" dirty="0">
                <a:solidFill>
                  <a:schemeClr val="tx1"/>
                </a:solidFill>
              </a:rPr>
              <a:t> </a:t>
            </a:r>
            <a:r>
              <a:rPr lang="en-US" sz="1400" dirty="0" err="1">
                <a:solidFill>
                  <a:schemeClr val="tx1"/>
                </a:solidFill>
              </a:rPr>
              <a:t>jauh</a:t>
            </a:r>
            <a:r>
              <a:rPr lang="en-US" sz="1400" dirty="0">
                <a:solidFill>
                  <a:schemeClr val="tx1"/>
                </a:solidFill>
              </a:rPr>
              <a:t> </a:t>
            </a:r>
            <a:r>
              <a:rPr lang="en-US" sz="1400" dirty="0" err="1">
                <a:solidFill>
                  <a:schemeClr val="tx1"/>
                </a:solidFill>
              </a:rPr>
              <a:t>dilihat</a:t>
            </a:r>
            <a:r>
              <a:rPr lang="en-US" sz="1400" dirty="0">
                <a:solidFill>
                  <a:schemeClr val="tx1"/>
                </a:solidFill>
              </a:rPr>
              <a:t> </a:t>
            </a:r>
            <a:r>
              <a:rPr lang="en-US" sz="1400" dirty="0" err="1">
                <a:solidFill>
                  <a:schemeClr val="tx1"/>
                </a:solidFill>
              </a:rPr>
              <a:t>antara</a:t>
            </a:r>
            <a:r>
              <a:rPr lang="en-US" sz="1400" dirty="0">
                <a:solidFill>
                  <a:schemeClr val="tx1"/>
                </a:solidFill>
              </a:rPr>
              <a:t> </a:t>
            </a:r>
            <a:r>
              <a:rPr lang="en-US" sz="1400" dirty="0" err="1">
                <a:solidFill>
                  <a:schemeClr val="tx1"/>
                </a:solidFill>
              </a:rPr>
              <a:t>nilai</a:t>
            </a:r>
            <a:r>
              <a:rPr lang="en-US" sz="1400" dirty="0">
                <a:solidFill>
                  <a:schemeClr val="tx1"/>
                </a:solidFill>
              </a:rPr>
              <a:t> </a:t>
            </a:r>
            <a:r>
              <a:rPr lang="en-US" sz="1400" dirty="0" err="1">
                <a:solidFill>
                  <a:schemeClr val="tx1"/>
                </a:solidFill>
              </a:rPr>
              <a:t>quartil</a:t>
            </a:r>
            <a:r>
              <a:rPr lang="en-US" sz="1400" dirty="0">
                <a:solidFill>
                  <a:schemeClr val="tx1"/>
                </a:solidFill>
              </a:rPr>
              <a:t> 3 dan </a:t>
            </a:r>
            <a:r>
              <a:rPr lang="en-US" sz="1400" dirty="0" err="1">
                <a:solidFill>
                  <a:schemeClr val="tx1"/>
                </a:solidFill>
              </a:rPr>
              <a:t>quartil</a:t>
            </a:r>
            <a:r>
              <a:rPr lang="en-US" sz="1400" dirty="0">
                <a:solidFill>
                  <a:schemeClr val="tx1"/>
                </a:solidFill>
              </a:rPr>
              <a:t> 4. </a:t>
            </a:r>
            <a:r>
              <a:rPr lang="en-US" sz="1400" dirty="0" err="1">
                <a:solidFill>
                  <a:schemeClr val="tx1"/>
                </a:solidFill>
              </a:rPr>
              <a:t>Begitupula</a:t>
            </a:r>
            <a:r>
              <a:rPr lang="en-US" sz="1400" dirty="0">
                <a:solidFill>
                  <a:schemeClr val="tx1"/>
                </a:solidFill>
              </a:rPr>
              <a:t> </a:t>
            </a:r>
            <a:r>
              <a:rPr lang="en-US" sz="1400" dirty="0" err="1">
                <a:solidFill>
                  <a:schemeClr val="tx1"/>
                </a:solidFill>
              </a:rPr>
              <a:t>dengan</a:t>
            </a:r>
            <a:r>
              <a:rPr lang="en-US" sz="1400" dirty="0">
                <a:solidFill>
                  <a:schemeClr val="tx1"/>
                </a:solidFill>
              </a:rPr>
              <a:t> </a:t>
            </a:r>
            <a:r>
              <a:rPr lang="en-US" sz="1400" dirty="0" err="1">
                <a:solidFill>
                  <a:schemeClr val="tx1"/>
                </a:solidFill>
              </a:rPr>
              <a:t>nilai</a:t>
            </a:r>
            <a:r>
              <a:rPr lang="en-US" sz="1400" dirty="0">
                <a:solidFill>
                  <a:schemeClr val="tx1"/>
                </a:solidFill>
              </a:rPr>
              <a:t> rata - rata dan </a:t>
            </a:r>
            <a:r>
              <a:rPr lang="en-US" sz="1400" dirty="0" err="1">
                <a:solidFill>
                  <a:schemeClr val="tx1"/>
                </a:solidFill>
              </a:rPr>
              <a:t>nilai</a:t>
            </a:r>
            <a:r>
              <a:rPr lang="en-US" sz="1400" dirty="0">
                <a:solidFill>
                  <a:schemeClr val="tx1"/>
                </a:solidFill>
              </a:rPr>
              <a:t> </a:t>
            </a:r>
            <a:r>
              <a:rPr lang="en-US" sz="1400" dirty="0" err="1">
                <a:solidFill>
                  <a:schemeClr val="tx1"/>
                </a:solidFill>
              </a:rPr>
              <a:t>quartil</a:t>
            </a:r>
            <a:r>
              <a:rPr lang="en-US" sz="1400" dirty="0">
                <a:solidFill>
                  <a:schemeClr val="tx1"/>
                </a:solidFill>
              </a:rPr>
              <a:t> 2.</a:t>
            </a:r>
            <a:endParaRPr lang="en-US" dirty="0">
              <a:solidFill>
                <a:schemeClr val="tx1"/>
              </a:solidFill>
            </a:endParaRPr>
          </a:p>
          <a:p>
            <a:pPr marL="114300" indent="0">
              <a:buNone/>
            </a:pPr>
            <a:endParaRPr lang="en-ID" dirty="0">
              <a:solidFill>
                <a:schemeClr val="tx1"/>
              </a:solidFill>
            </a:endParaRPr>
          </a:p>
        </p:txBody>
      </p:sp>
      <p:pic>
        <p:nvPicPr>
          <p:cNvPr id="5" name="Picture 4">
            <a:extLst>
              <a:ext uri="{FF2B5EF4-FFF2-40B4-BE49-F238E27FC236}">
                <a16:creationId xmlns:a16="http://schemas.microsoft.com/office/drawing/2014/main" id="{672BEBD6-E97B-FB9C-4AD5-648649BC41EE}"/>
              </a:ext>
            </a:extLst>
          </p:cNvPr>
          <p:cNvPicPr>
            <a:picLocks noChangeAspect="1"/>
          </p:cNvPicPr>
          <p:nvPr/>
        </p:nvPicPr>
        <p:blipFill rotWithShape="1">
          <a:blip r:embed="rId2"/>
          <a:srcRect r="34302"/>
          <a:stretch/>
        </p:blipFill>
        <p:spPr>
          <a:xfrm>
            <a:off x="861238" y="1137149"/>
            <a:ext cx="6007395" cy="2511380"/>
          </a:xfrm>
          <a:prstGeom prst="rect">
            <a:avLst/>
          </a:prstGeom>
        </p:spPr>
      </p:pic>
    </p:spTree>
    <p:extLst>
      <p:ext uri="{BB962C8B-B14F-4D97-AF65-F5344CB8AC3E}">
        <p14:creationId xmlns:p14="http://schemas.microsoft.com/office/powerpoint/2010/main" val="1072235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EF8E1-E771-A58F-26F3-0BA9AC886353}"/>
              </a:ext>
            </a:extLst>
          </p:cNvPr>
          <p:cNvSpPr>
            <a:spLocks noGrp="1"/>
          </p:cNvSpPr>
          <p:nvPr>
            <p:ph type="title"/>
          </p:nvPr>
        </p:nvSpPr>
        <p:spPr/>
        <p:txBody>
          <a:bodyPr/>
          <a:lstStyle/>
          <a:p>
            <a:r>
              <a:rPr lang="en-US" dirty="0"/>
              <a:t>Exploration Data Analysis (EDA)</a:t>
            </a:r>
            <a:endParaRPr lang="en-ID" dirty="0"/>
          </a:p>
        </p:txBody>
      </p:sp>
      <p:sp>
        <p:nvSpPr>
          <p:cNvPr id="3" name="Text Placeholder 2">
            <a:extLst>
              <a:ext uri="{FF2B5EF4-FFF2-40B4-BE49-F238E27FC236}">
                <a16:creationId xmlns:a16="http://schemas.microsoft.com/office/drawing/2014/main" id="{5EEEEE48-BB52-8283-7F21-33D60638F71E}"/>
              </a:ext>
            </a:extLst>
          </p:cNvPr>
          <p:cNvSpPr>
            <a:spLocks noGrp="1"/>
          </p:cNvSpPr>
          <p:nvPr>
            <p:ph type="body" idx="1"/>
          </p:nvPr>
        </p:nvSpPr>
        <p:spPr>
          <a:xfrm>
            <a:off x="311700" y="663381"/>
            <a:ext cx="8520600" cy="3823562"/>
          </a:xfrm>
        </p:spPr>
        <p:txBody>
          <a:bodyPr>
            <a:normAutofit fontScale="92500" lnSpcReduction="20000"/>
          </a:bodyPr>
          <a:lstStyle/>
          <a:p>
            <a:r>
              <a:rPr lang="en-US" sz="1900" dirty="0">
                <a:solidFill>
                  <a:schemeClr val="tx1"/>
                </a:solidFill>
              </a:rPr>
              <a:t>Univariate Analysis</a:t>
            </a:r>
          </a:p>
          <a:p>
            <a:endParaRPr lang="en-US" dirty="0">
              <a:solidFill>
                <a:schemeClr val="tx1"/>
              </a:solidFill>
            </a:endParaRPr>
          </a:p>
          <a:p>
            <a:endParaRPr lang="en-US" dirty="0">
              <a:solidFill>
                <a:schemeClr val="tx1"/>
              </a:solidFill>
            </a:endParaRPr>
          </a:p>
          <a:p>
            <a:pPr marL="114300" indent="0">
              <a:buNone/>
            </a:pPr>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pPr marL="114300" indent="0">
              <a:buNone/>
            </a:pPr>
            <a:r>
              <a:rPr lang="en-US" sz="1400" dirty="0" err="1">
                <a:solidFill>
                  <a:schemeClr val="tx1"/>
                </a:solidFill>
              </a:rPr>
              <a:t>Setelah</a:t>
            </a:r>
            <a:r>
              <a:rPr lang="en-US" sz="1400" dirty="0">
                <a:solidFill>
                  <a:schemeClr val="tx1"/>
                </a:solidFill>
              </a:rPr>
              <a:t> </a:t>
            </a:r>
            <a:r>
              <a:rPr lang="en-US" sz="1400" dirty="0" err="1">
                <a:solidFill>
                  <a:schemeClr val="tx1"/>
                </a:solidFill>
              </a:rPr>
              <a:t>dilakukan</a:t>
            </a:r>
            <a:r>
              <a:rPr lang="en-US" sz="1400" dirty="0">
                <a:solidFill>
                  <a:schemeClr val="tx1"/>
                </a:solidFill>
              </a:rPr>
              <a:t> univariate analysis, </a:t>
            </a:r>
            <a:r>
              <a:rPr lang="en-US" sz="1400" dirty="0" err="1">
                <a:solidFill>
                  <a:schemeClr val="tx1"/>
                </a:solidFill>
              </a:rPr>
              <a:t>penyebaran</a:t>
            </a:r>
            <a:r>
              <a:rPr lang="en-US" sz="1400" dirty="0">
                <a:solidFill>
                  <a:schemeClr val="tx1"/>
                </a:solidFill>
              </a:rPr>
              <a:t> data pada dataset </a:t>
            </a:r>
            <a:r>
              <a:rPr lang="en-US" sz="1400" dirty="0" err="1">
                <a:solidFill>
                  <a:schemeClr val="tx1"/>
                </a:solidFill>
              </a:rPr>
              <a:t>tidak</a:t>
            </a:r>
            <a:r>
              <a:rPr lang="en-US" sz="1400" dirty="0">
                <a:solidFill>
                  <a:schemeClr val="tx1"/>
                </a:solidFill>
              </a:rPr>
              <a:t> skew </a:t>
            </a:r>
            <a:r>
              <a:rPr lang="en-US" sz="1400" dirty="0" err="1">
                <a:solidFill>
                  <a:schemeClr val="tx1"/>
                </a:solidFill>
              </a:rPr>
              <a:t>positif</a:t>
            </a:r>
            <a:r>
              <a:rPr lang="en-US" sz="1400" dirty="0">
                <a:solidFill>
                  <a:schemeClr val="tx1"/>
                </a:solidFill>
              </a:rPr>
              <a:t> </a:t>
            </a:r>
            <a:r>
              <a:rPr lang="en-US" sz="1400" dirty="0" err="1">
                <a:solidFill>
                  <a:schemeClr val="tx1"/>
                </a:solidFill>
              </a:rPr>
              <a:t>maupun</a:t>
            </a:r>
            <a:r>
              <a:rPr lang="en-US" sz="1400" dirty="0">
                <a:solidFill>
                  <a:schemeClr val="tx1"/>
                </a:solidFill>
              </a:rPr>
              <a:t> </a:t>
            </a:r>
            <a:r>
              <a:rPr lang="en-US" sz="1400" dirty="0" err="1">
                <a:solidFill>
                  <a:schemeClr val="tx1"/>
                </a:solidFill>
              </a:rPr>
              <a:t>negatif</a:t>
            </a:r>
            <a:r>
              <a:rPr lang="en-US" sz="1400" dirty="0">
                <a:solidFill>
                  <a:schemeClr val="tx1"/>
                </a:solidFill>
              </a:rPr>
              <a:t> </a:t>
            </a:r>
            <a:r>
              <a:rPr lang="en-US" sz="1400" dirty="0" err="1">
                <a:solidFill>
                  <a:schemeClr val="tx1"/>
                </a:solidFill>
              </a:rPr>
              <a:t>ini</a:t>
            </a:r>
            <a:r>
              <a:rPr lang="en-US" sz="1400" dirty="0">
                <a:solidFill>
                  <a:schemeClr val="tx1"/>
                </a:solidFill>
              </a:rPr>
              <a:t> </a:t>
            </a:r>
            <a:r>
              <a:rPr lang="en-US" sz="1400" dirty="0" err="1">
                <a:solidFill>
                  <a:schemeClr val="tx1"/>
                </a:solidFill>
              </a:rPr>
              <a:t>artinya</a:t>
            </a:r>
            <a:r>
              <a:rPr lang="en-US" sz="1400" dirty="0">
                <a:solidFill>
                  <a:schemeClr val="tx1"/>
                </a:solidFill>
              </a:rPr>
              <a:t> data </a:t>
            </a:r>
            <a:r>
              <a:rPr lang="en-US" sz="1400" dirty="0" err="1">
                <a:solidFill>
                  <a:schemeClr val="tx1"/>
                </a:solidFill>
              </a:rPr>
              <a:t>menyebar</a:t>
            </a:r>
            <a:r>
              <a:rPr lang="en-US" sz="1400" dirty="0">
                <a:solidFill>
                  <a:schemeClr val="tx1"/>
                </a:solidFill>
              </a:rPr>
              <a:t> </a:t>
            </a:r>
            <a:r>
              <a:rPr lang="en-US" sz="1400" dirty="0" err="1">
                <a:solidFill>
                  <a:schemeClr val="tx1"/>
                </a:solidFill>
              </a:rPr>
              <a:t>secara</a:t>
            </a:r>
            <a:r>
              <a:rPr lang="en-US" sz="1400" dirty="0">
                <a:solidFill>
                  <a:schemeClr val="tx1"/>
                </a:solidFill>
              </a:rPr>
              <a:t> normal / normal distribution.</a:t>
            </a:r>
            <a:endParaRPr lang="en-ID" sz="1400" dirty="0">
              <a:solidFill>
                <a:schemeClr val="tx1"/>
              </a:solidFill>
            </a:endParaRPr>
          </a:p>
        </p:txBody>
      </p:sp>
      <p:pic>
        <p:nvPicPr>
          <p:cNvPr id="5" name="Picture 4">
            <a:extLst>
              <a:ext uri="{FF2B5EF4-FFF2-40B4-BE49-F238E27FC236}">
                <a16:creationId xmlns:a16="http://schemas.microsoft.com/office/drawing/2014/main" id="{E321F40B-FCEA-566F-4CCF-7085C134330B}"/>
              </a:ext>
            </a:extLst>
          </p:cNvPr>
          <p:cNvPicPr>
            <a:picLocks noChangeAspect="1"/>
          </p:cNvPicPr>
          <p:nvPr/>
        </p:nvPicPr>
        <p:blipFill rotWithShape="1">
          <a:blip r:embed="rId2"/>
          <a:srcRect l="8024"/>
          <a:stretch/>
        </p:blipFill>
        <p:spPr>
          <a:xfrm>
            <a:off x="850606" y="1070491"/>
            <a:ext cx="7272669" cy="2712588"/>
          </a:xfrm>
          <a:prstGeom prst="rect">
            <a:avLst/>
          </a:prstGeom>
        </p:spPr>
      </p:pic>
    </p:spTree>
    <p:extLst>
      <p:ext uri="{BB962C8B-B14F-4D97-AF65-F5344CB8AC3E}">
        <p14:creationId xmlns:p14="http://schemas.microsoft.com/office/powerpoint/2010/main" val="2807155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084AE-0EDB-77E3-51A6-22CAFD4D8C2D}"/>
              </a:ext>
            </a:extLst>
          </p:cNvPr>
          <p:cNvSpPr>
            <a:spLocks noGrp="1"/>
          </p:cNvSpPr>
          <p:nvPr>
            <p:ph type="title"/>
          </p:nvPr>
        </p:nvSpPr>
        <p:spPr/>
        <p:txBody>
          <a:bodyPr/>
          <a:lstStyle/>
          <a:p>
            <a:r>
              <a:rPr lang="en-US" dirty="0"/>
              <a:t>Exploration Data Analysis (EDA)</a:t>
            </a:r>
            <a:endParaRPr lang="en-ID" dirty="0"/>
          </a:p>
        </p:txBody>
      </p:sp>
      <p:sp>
        <p:nvSpPr>
          <p:cNvPr id="3" name="Text Placeholder 2">
            <a:extLst>
              <a:ext uri="{FF2B5EF4-FFF2-40B4-BE49-F238E27FC236}">
                <a16:creationId xmlns:a16="http://schemas.microsoft.com/office/drawing/2014/main" id="{CE2F4128-BCFB-4084-4CAC-8653CC855536}"/>
              </a:ext>
            </a:extLst>
          </p:cNvPr>
          <p:cNvSpPr>
            <a:spLocks noGrp="1"/>
          </p:cNvSpPr>
          <p:nvPr>
            <p:ph type="body" idx="1"/>
          </p:nvPr>
        </p:nvSpPr>
        <p:spPr>
          <a:xfrm>
            <a:off x="311700" y="652742"/>
            <a:ext cx="8520600" cy="4490758"/>
          </a:xfrm>
        </p:spPr>
        <p:txBody>
          <a:bodyPr>
            <a:normAutofit fontScale="85000" lnSpcReduction="20000"/>
          </a:bodyPr>
          <a:lstStyle/>
          <a:p>
            <a:r>
              <a:rPr lang="en-US" sz="2100" dirty="0">
                <a:solidFill>
                  <a:schemeClr val="tx1"/>
                </a:solidFill>
              </a:rPr>
              <a:t>Bivariate Analysis</a:t>
            </a: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pPr marL="114300" indent="0">
              <a:buNone/>
            </a:pPr>
            <a:endParaRPr lang="en-US" dirty="0">
              <a:solidFill>
                <a:schemeClr val="tx1"/>
              </a:solidFill>
            </a:endParaRPr>
          </a:p>
          <a:p>
            <a:endParaRPr lang="en-US" dirty="0">
              <a:solidFill>
                <a:schemeClr val="tx1"/>
              </a:solidFill>
            </a:endParaRPr>
          </a:p>
          <a:p>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pPr marL="114300" indent="0">
              <a:buNone/>
            </a:pPr>
            <a:r>
              <a:rPr lang="en-ID" sz="1600" dirty="0" err="1">
                <a:solidFill>
                  <a:schemeClr val="tx1"/>
                </a:solidFill>
              </a:rPr>
              <a:t>Setelah</a:t>
            </a:r>
            <a:r>
              <a:rPr lang="en-ID" sz="1600" dirty="0">
                <a:solidFill>
                  <a:schemeClr val="tx1"/>
                </a:solidFill>
              </a:rPr>
              <a:t> </a:t>
            </a:r>
            <a:r>
              <a:rPr lang="en-ID" sz="1600" dirty="0" err="1">
                <a:solidFill>
                  <a:schemeClr val="tx1"/>
                </a:solidFill>
              </a:rPr>
              <a:t>dilakukan</a:t>
            </a:r>
            <a:r>
              <a:rPr lang="en-ID" sz="1600" dirty="0">
                <a:solidFill>
                  <a:schemeClr val="tx1"/>
                </a:solidFill>
              </a:rPr>
              <a:t> bivariate analysis </a:t>
            </a:r>
            <a:r>
              <a:rPr lang="en-ID" sz="1600" dirty="0" err="1">
                <a:solidFill>
                  <a:schemeClr val="tx1"/>
                </a:solidFill>
              </a:rPr>
              <a:t>terdapat</a:t>
            </a:r>
            <a:r>
              <a:rPr lang="en-ID" sz="1600" dirty="0">
                <a:solidFill>
                  <a:schemeClr val="tx1"/>
                </a:solidFill>
              </a:rPr>
              <a:t> 1 </a:t>
            </a:r>
            <a:r>
              <a:rPr lang="en-ID" sz="1600" dirty="0" err="1">
                <a:solidFill>
                  <a:schemeClr val="tx1"/>
                </a:solidFill>
              </a:rPr>
              <a:t>visualisasi</a:t>
            </a:r>
            <a:r>
              <a:rPr lang="en-ID" sz="1600" dirty="0">
                <a:solidFill>
                  <a:schemeClr val="tx1"/>
                </a:solidFill>
              </a:rPr>
              <a:t> yang </a:t>
            </a:r>
            <a:r>
              <a:rPr lang="en-ID" sz="1600" dirty="0" err="1">
                <a:solidFill>
                  <a:schemeClr val="tx1"/>
                </a:solidFill>
              </a:rPr>
              <a:t>fiturnya</a:t>
            </a:r>
            <a:r>
              <a:rPr lang="en-ID" sz="1600" dirty="0">
                <a:solidFill>
                  <a:schemeClr val="tx1"/>
                </a:solidFill>
              </a:rPr>
              <a:t> </a:t>
            </a:r>
            <a:r>
              <a:rPr lang="en-ID" sz="1600" dirty="0" err="1">
                <a:solidFill>
                  <a:schemeClr val="tx1"/>
                </a:solidFill>
              </a:rPr>
              <a:t>cukup</a:t>
            </a:r>
            <a:r>
              <a:rPr lang="en-ID" sz="1600" dirty="0">
                <a:solidFill>
                  <a:schemeClr val="tx1"/>
                </a:solidFill>
              </a:rPr>
              <a:t> </a:t>
            </a:r>
            <a:r>
              <a:rPr lang="en-ID" sz="1600" dirty="0" err="1">
                <a:solidFill>
                  <a:schemeClr val="tx1"/>
                </a:solidFill>
              </a:rPr>
              <a:t>menarik</a:t>
            </a:r>
            <a:r>
              <a:rPr lang="en-ID" sz="1600" dirty="0">
                <a:solidFill>
                  <a:schemeClr val="tx1"/>
                </a:solidFill>
              </a:rPr>
              <a:t> </a:t>
            </a:r>
            <a:r>
              <a:rPr lang="en-ID" sz="1600" dirty="0" err="1">
                <a:solidFill>
                  <a:schemeClr val="tx1"/>
                </a:solidFill>
              </a:rPr>
              <a:t>dikarenakan</a:t>
            </a:r>
            <a:r>
              <a:rPr lang="en-ID" sz="1600" dirty="0">
                <a:solidFill>
                  <a:schemeClr val="tx1"/>
                </a:solidFill>
              </a:rPr>
              <a:t> </a:t>
            </a:r>
            <a:r>
              <a:rPr lang="en-ID" sz="1600" dirty="0" err="1">
                <a:solidFill>
                  <a:schemeClr val="tx1"/>
                </a:solidFill>
              </a:rPr>
              <a:t>variablenya</a:t>
            </a:r>
            <a:r>
              <a:rPr lang="en-ID" sz="1600" dirty="0">
                <a:solidFill>
                  <a:schemeClr val="tx1"/>
                </a:solidFill>
              </a:rPr>
              <a:t> </a:t>
            </a:r>
            <a:r>
              <a:rPr lang="en-ID" sz="1600" dirty="0" err="1">
                <a:solidFill>
                  <a:schemeClr val="tx1"/>
                </a:solidFill>
              </a:rPr>
              <a:t>hampir</a:t>
            </a:r>
            <a:r>
              <a:rPr lang="en-ID" sz="1600" dirty="0">
                <a:solidFill>
                  <a:schemeClr val="tx1"/>
                </a:solidFill>
              </a:rPr>
              <a:t> </a:t>
            </a:r>
            <a:r>
              <a:rPr lang="en-ID" sz="1600" dirty="0" err="1">
                <a:solidFill>
                  <a:schemeClr val="tx1"/>
                </a:solidFill>
              </a:rPr>
              <a:t>terpisah</a:t>
            </a:r>
            <a:r>
              <a:rPr lang="en-ID" sz="1600" dirty="0">
                <a:solidFill>
                  <a:schemeClr val="tx1"/>
                </a:solidFill>
              </a:rPr>
              <a:t> </a:t>
            </a:r>
            <a:r>
              <a:rPr lang="en-ID" sz="1600" dirty="0" err="1">
                <a:solidFill>
                  <a:schemeClr val="tx1"/>
                </a:solidFill>
              </a:rPr>
              <a:t>secara</a:t>
            </a:r>
            <a:r>
              <a:rPr lang="en-ID" sz="1600" dirty="0">
                <a:solidFill>
                  <a:schemeClr val="tx1"/>
                </a:solidFill>
              </a:rPr>
              <a:t> </a:t>
            </a:r>
            <a:r>
              <a:rPr lang="en-ID" sz="1600" dirty="0" err="1">
                <a:solidFill>
                  <a:schemeClr val="tx1"/>
                </a:solidFill>
              </a:rPr>
              <a:t>sempurna</a:t>
            </a:r>
            <a:r>
              <a:rPr lang="en-ID" sz="1600" dirty="0">
                <a:solidFill>
                  <a:schemeClr val="tx1"/>
                </a:solidFill>
              </a:rPr>
              <a:t> </a:t>
            </a:r>
            <a:r>
              <a:rPr lang="en-ID" sz="1600" dirty="0" err="1">
                <a:solidFill>
                  <a:schemeClr val="tx1"/>
                </a:solidFill>
              </a:rPr>
              <a:t>yaitu</a:t>
            </a:r>
            <a:r>
              <a:rPr lang="en-ID" sz="1600" dirty="0">
                <a:solidFill>
                  <a:schemeClr val="tx1"/>
                </a:solidFill>
              </a:rPr>
              <a:t> pada </a:t>
            </a:r>
            <a:r>
              <a:rPr lang="en-ID" sz="1600" dirty="0" err="1">
                <a:solidFill>
                  <a:schemeClr val="tx1"/>
                </a:solidFill>
              </a:rPr>
              <a:t>fitur</a:t>
            </a:r>
            <a:r>
              <a:rPr lang="en-ID" sz="1600" dirty="0">
                <a:solidFill>
                  <a:schemeClr val="tx1"/>
                </a:solidFill>
              </a:rPr>
              <a:t> Clicked on Ad. </a:t>
            </a:r>
          </a:p>
        </p:txBody>
      </p:sp>
      <p:pic>
        <p:nvPicPr>
          <p:cNvPr id="5" name="Picture 4" descr="Background pattern&#10;&#10;Description automatically generated">
            <a:extLst>
              <a:ext uri="{FF2B5EF4-FFF2-40B4-BE49-F238E27FC236}">
                <a16:creationId xmlns:a16="http://schemas.microsoft.com/office/drawing/2014/main" id="{C1B55473-A332-72E7-940F-46EAE6510694}"/>
              </a:ext>
            </a:extLst>
          </p:cNvPr>
          <p:cNvPicPr>
            <a:picLocks noChangeAspect="1"/>
          </p:cNvPicPr>
          <p:nvPr/>
        </p:nvPicPr>
        <p:blipFill>
          <a:blip r:embed="rId2"/>
          <a:stretch>
            <a:fillRect/>
          </a:stretch>
        </p:blipFill>
        <p:spPr>
          <a:xfrm>
            <a:off x="863815" y="1021194"/>
            <a:ext cx="3782616" cy="3416401"/>
          </a:xfrm>
          <a:prstGeom prst="rect">
            <a:avLst/>
          </a:prstGeom>
        </p:spPr>
      </p:pic>
    </p:spTree>
    <p:extLst>
      <p:ext uri="{BB962C8B-B14F-4D97-AF65-F5344CB8AC3E}">
        <p14:creationId xmlns:p14="http://schemas.microsoft.com/office/powerpoint/2010/main" val="4159113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47052-BD4F-67B3-1075-A83DEDDB7B09}"/>
              </a:ext>
            </a:extLst>
          </p:cNvPr>
          <p:cNvSpPr>
            <a:spLocks noGrp="1"/>
          </p:cNvSpPr>
          <p:nvPr>
            <p:ph type="title"/>
          </p:nvPr>
        </p:nvSpPr>
        <p:spPr/>
        <p:txBody>
          <a:bodyPr/>
          <a:lstStyle/>
          <a:p>
            <a:r>
              <a:rPr lang="en-US" dirty="0"/>
              <a:t>Exploration Data Analysis (EDA)</a:t>
            </a:r>
            <a:endParaRPr lang="en-ID" dirty="0"/>
          </a:p>
        </p:txBody>
      </p:sp>
      <p:sp>
        <p:nvSpPr>
          <p:cNvPr id="3" name="Text Placeholder 2">
            <a:extLst>
              <a:ext uri="{FF2B5EF4-FFF2-40B4-BE49-F238E27FC236}">
                <a16:creationId xmlns:a16="http://schemas.microsoft.com/office/drawing/2014/main" id="{09B2DA77-883D-FD21-80C6-A5A9C35A2D69}"/>
              </a:ext>
            </a:extLst>
          </p:cNvPr>
          <p:cNvSpPr>
            <a:spLocks noGrp="1"/>
          </p:cNvSpPr>
          <p:nvPr>
            <p:ph type="body" idx="1"/>
          </p:nvPr>
        </p:nvSpPr>
        <p:spPr>
          <a:xfrm>
            <a:off x="311700" y="663374"/>
            <a:ext cx="8520600" cy="4480125"/>
          </a:xfrm>
        </p:spPr>
        <p:txBody>
          <a:bodyPr>
            <a:normAutofit fontScale="92500" lnSpcReduction="10000"/>
          </a:bodyPr>
          <a:lstStyle/>
          <a:p>
            <a:r>
              <a:rPr lang="en-US" dirty="0">
                <a:solidFill>
                  <a:schemeClr val="tx1"/>
                </a:solidFill>
              </a:rPr>
              <a:t>Multivariate Analysis</a:t>
            </a:r>
          </a:p>
          <a:p>
            <a:pPr marL="114300" indent="0">
              <a:buNone/>
            </a:pPr>
            <a:endParaRPr lang="en-US" dirty="0">
              <a:solidFill>
                <a:schemeClr val="tx1"/>
              </a:solidFill>
            </a:endParaRPr>
          </a:p>
          <a:p>
            <a:pPr marL="114300" indent="0">
              <a:buNone/>
            </a:pPr>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pPr marL="114300" indent="0">
              <a:buNone/>
            </a:pPr>
            <a:endParaRPr lang="en-US" dirty="0">
              <a:solidFill>
                <a:schemeClr val="tx1"/>
              </a:solidFill>
            </a:endParaRPr>
          </a:p>
          <a:p>
            <a:endParaRPr lang="en-US" dirty="0">
              <a:solidFill>
                <a:schemeClr val="tx1"/>
              </a:solidFill>
            </a:endParaRPr>
          </a:p>
          <a:p>
            <a:pPr marL="114300" indent="0">
              <a:buNone/>
            </a:pPr>
            <a:r>
              <a:rPr lang="en-US" sz="1500" dirty="0">
                <a:solidFill>
                  <a:schemeClr val="tx1"/>
                </a:solidFill>
              </a:rPr>
              <a:t>Dari heatmap </a:t>
            </a:r>
            <a:r>
              <a:rPr lang="en-US" sz="1500" dirty="0" err="1">
                <a:solidFill>
                  <a:schemeClr val="tx1"/>
                </a:solidFill>
              </a:rPr>
              <a:t>diatas</a:t>
            </a:r>
            <a:r>
              <a:rPr lang="en-US" sz="1500" dirty="0">
                <a:solidFill>
                  <a:schemeClr val="tx1"/>
                </a:solidFill>
              </a:rPr>
              <a:t> </a:t>
            </a:r>
            <a:r>
              <a:rPr lang="en-US" sz="1500" dirty="0" err="1">
                <a:solidFill>
                  <a:schemeClr val="tx1"/>
                </a:solidFill>
              </a:rPr>
              <a:t>didapatkan</a:t>
            </a:r>
            <a:r>
              <a:rPr lang="en-US" sz="1500" dirty="0">
                <a:solidFill>
                  <a:schemeClr val="tx1"/>
                </a:solidFill>
              </a:rPr>
              <a:t> </a:t>
            </a:r>
            <a:r>
              <a:rPr lang="en-US" sz="1500" dirty="0" err="1">
                <a:solidFill>
                  <a:schemeClr val="tx1"/>
                </a:solidFill>
              </a:rPr>
              <a:t>fitur</a:t>
            </a:r>
            <a:r>
              <a:rPr lang="en-US" sz="1500" dirty="0">
                <a:solidFill>
                  <a:schemeClr val="tx1"/>
                </a:solidFill>
              </a:rPr>
              <a:t> </a:t>
            </a:r>
            <a:r>
              <a:rPr lang="en-US" sz="1500" dirty="0" err="1">
                <a:solidFill>
                  <a:schemeClr val="tx1"/>
                </a:solidFill>
              </a:rPr>
              <a:t>dengan</a:t>
            </a:r>
            <a:r>
              <a:rPr lang="en-US" sz="1500" dirty="0">
                <a:solidFill>
                  <a:schemeClr val="tx1"/>
                </a:solidFill>
              </a:rPr>
              <a:t> </a:t>
            </a:r>
            <a:r>
              <a:rPr lang="en-US" sz="1500" dirty="0" err="1">
                <a:solidFill>
                  <a:schemeClr val="tx1"/>
                </a:solidFill>
              </a:rPr>
              <a:t>korelasi</a:t>
            </a:r>
            <a:r>
              <a:rPr lang="en-US" sz="1500" dirty="0">
                <a:solidFill>
                  <a:schemeClr val="tx1"/>
                </a:solidFill>
              </a:rPr>
              <a:t> </a:t>
            </a:r>
            <a:r>
              <a:rPr lang="en-US" sz="1500" dirty="0" err="1">
                <a:solidFill>
                  <a:schemeClr val="tx1"/>
                </a:solidFill>
              </a:rPr>
              <a:t>tertinggi</a:t>
            </a:r>
            <a:r>
              <a:rPr lang="en-US" sz="1500" dirty="0">
                <a:solidFill>
                  <a:schemeClr val="tx1"/>
                </a:solidFill>
              </a:rPr>
              <a:t> </a:t>
            </a:r>
            <a:r>
              <a:rPr lang="en-US" sz="1500" dirty="0" err="1">
                <a:solidFill>
                  <a:schemeClr val="tx1"/>
                </a:solidFill>
              </a:rPr>
              <a:t>yaitu</a:t>
            </a:r>
            <a:r>
              <a:rPr lang="en-US" sz="1500" dirty="0">
                <a:solidFill>
                  <a:schemeClr val="tx1"/>
                </a:solidFill>
              </a:rPr>
              <a:t> Daily Internet Usage &amp; Daily Time Spend on Site dan </a:t>
            </a:r>
            <a:r>
              <a:rPr lang="en-US" sz="1500" dirty="0" err="1">
                <a:solidFill>
                  <a:schemeClr val="tx1"/>
                </a:solidFill>
              </a:rPr>
              <a:t>fitur</a:t>
            </a:r>
            <a:r>
              <a:rPr lang="en-US" sz="1500" dirty="0">
                <a:solidFill>
                  <a:schemeClr val="tx1"/>
                </a:solidFill>
              </a:rPr>
              <a:t> </a:t>
            </a:r>
            <a:r>
              <a:rPr lang="en-US" sz="1500" dirty="0" err="1">
                <a:solidFill>
                  <a:schemeClr val="tx1"/>
                </a:solidFill>
              </a:rPr>
              <a:t>dengan</a:t>
            </a:r>
            <a:r>
              <a:rPr lang="en-US" sz="1500" dirty="0">
                <a:solidFill>
                  <a:schemeClr val="tx1"/>
                </a:solidFill>
              </a:rPr>
              <a:t> </a:t>
            </a:r>
            <a:r>
              <a:rPr lang="en-US" sz="1500" dirty="0" err="1">
                <a:solidFill>
                  <a:schemeClr val="tx1"/>
                </a:solidFill>
              </a:rPr>
              <a:t>korelasi</a:t>
            </a:r>
            <a:r>
              <a:rPr lang="en-US" sz="1500" dirty="0">
                <a:solidFill>
                  <a:schemeClr val="tx1"/>
                </a:solidFill>
              </a:rPr>
              <a:t> </a:t>
            </a:r>
            <a:r>
              <a:rPr lang="en-US" sz="1500" dirty="0" err="1">
                <a:solidFill>
                  <a:schemeClr val="tx1"/>
                </a:solidFill>
              </a:rPr>
              <a:t>terendah</a:t>
            </a:r>
            <a:r>
              <a:rPr lang="en-US" sz="1500" dirty="0">
                <a:solidFill>
                  <a:schemeClr val="tx1"/>
                </a:solidFill>
              </a:rPr>
              <a:t> </a:t>
            </a:r>
            <a:r>
              <a:rPr lang="en-US" sz="1500" dirty="0" err="1">
                <a:solidFill>
                  <a:schemeClr val="tx1"/>
                </a:solidFill>
              </a:rPr>
              <a:t>atau</a:t>
            </a:r>
            <a:r>
              <a:rPr lang="en-US" sz="1500" dirty="0">
                <a:solidFill>
                  <a:schemeClr val="tx1"/>
                </a:solidFill>
              </a:rPr>
              <a:t> </a:t>
            </a:r>
            <a:r>
              <a:rPr lang="en-US" sz="1500" dirty="0" err="1">
                <a:solidFill>
                  <a:schemeClr val="tx1"/>
                </a:solidFill>
              </a:rPr>
              <a:t>berbanding</a:t>
            </a:r>
            <a:r>
              <a:rPr lang="en-US" sz="1500" dirty="0">
                <a:solidFill>
                  <a:schemeClr val="tx1"/>
                </a:solidFill>
              </a:rPr>
              <a:t> </a:t>
            </a:r>
            <a:r>
              <a:rPr lang="en-US" sz="1500" dirty="0" err="1">
                <a:solidFill>
                  <a:schemeClr val="tx1"/>
                </a:solidFill>
              </a:rPr>
              <a:t>terbalik</a:t>
            </a:r>
            <a:r>
              <a:rPr lang="en-US" sz="1500" dirty="0">
                <a:solidFill>
                  <a:schemeClr val="tx1"/>
                </a:solidFill>
              </a:rPr>
              <a:t> </a:t>
            </a:r>
            <a:r>
              <a:rPr lang="en-US" sz="1500" dirty="0" err="1">
                <a:solidFill>
                  <a:schemeClr val="tx1"/>
                </a:solidFill>
              </a:rPr>
              <a:t>yaitu</a:t>
            </a:r>
            <a:r>
              <a:rPr lang="en-US" sz="1500" dirty="0">
                <a:solidFill>
                  <a:schemeClr val="tx1"/>
                </a:solidFill>
              </a:rPr>
              <a:t> Daily Internet Usage &amp; Age.</a:t>
            </a: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pPr marL="114300" indent="0">
              <a:buNone/>
            </a:pPr>
            <a:endParaRPr lang="en-ID" dirty="0">
              <a:solidFill>
                <a:schemeClr val="tx1"/>
              </a:solidFill>
            </a:endParaRPr>
          </a:p>
        </p:txBody>
      </p:sp>
      <p:pic>
        <p:nvPicPr>
          <p:cNvPr id="5" name="Picture 4" descr="A picture containing treemap chart&#10;&#10;Description automatically generated">
            <a:extLst>
              <a:ext uri="{FF2B5EF4-FFF2-40B4-BE49-F238E27FC236}">
                <a16:creationId xmlns:a16="http://schemas.microsoft.com/office/drawing/2014/main" id="{88E4B14D-C840-2287-2DF1-152841BB7709}"/>
              </a:ext>
            </a:extLst>
          </p:cNvPr>
          <p:cNvPicPr>
            <a:picLocks noChangeAspect="1"/>
          </p:cNvPicPr>
          <p:nvPr/>
        </p:nvPicPr>
        <p:blipFill>
          <a:blip r:embed="rId2"/>
          <a:stretch>
            <a:fillRect/>
          </a:stretch>
        </p:blipFill>
        <p:spPr>
          <a:xfrm>
            <a:off x="923328" y="1057939"/>
            <a:ext cx="7297344" cy="3027621"/>
          </a:xfrm>
          <a:prstGeom prst="rect">
            <a:avLst/>
          </a:prstGeom>
        </p:spPr>
      </p:pic>
    </p:spTree>
    <p:extLst>
      <p:ext uri="{BB962C8B-B14F-4D97-AF65-F5344CB8AC3E}">
        <p14:creationId xmlns:p14="http://schemas.microsoft.com/office/powerpoint/2010/main" val="2011439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TotalTime>
  <Words>472</Words>
  <Application>Microsoft Office PowerPoint</Application>
  <PresentationFormat>On-screen Show (16:9)</PresentationFormat>
  <Paragraphs>89</Paragraphs>
  <Slides>7</Slides>
  <Notes>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Dosis</vt:lpstr>
      <vt:lpstr>Roboto</vt:lpstr>
      <vt:lpstr>Arial</vt:lpstr>
      <vt:lpstr>Nunito</vt:lpstr>
      <vt:lpstr>Simple Light</vt:lpstr>
      <vt:lpstr>Simple Light</vt:lpstr>
      <vt:lpstr>Predict Clicked Ads Customer Classification by using Machine Learning</vt:lpstr>
      <vt:lpstr>Overview</vt:lpstr>
      <vt:lpstr>Customer Type and Behaviour Analysis on Advertisement</vt:lpstr>
      <vt:lpstr>Exploration Data Analysis (EDA)</vt:lpstr>
      <vt:lpstr>Exploration Data Analysis (EDA)</vt:lpstr>
      <vt:lpstr>Exploration Data Analysis (EDA)</vt:lpstr>
      <vt:lpstr>Exploration Data Analysis (EDA)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Clicked Ads Customer Classification by using Machine Learning</dc:title>
  <cp:lastModifiedBy>Aldi Wachid Arifin</cp:lastModifiedBy>
  <cp:revision>11</cp:revision>
  <dcterms:modified xsi:type="dcterms:W3CDTF">2023-03-16T15:10:07Z</dcterms:modified>
</cp:coreProperties>
</file>